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15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Benvenuti a tutti e grazie per essere qui oggi.
• Come potete vedere dalla foto, stiamo parlando di una consulenza finanziaria personalizzata per un cliente esigente.
• Il nostro obiettivo è quello di presentarvi una proposta strategica per la gestione del vostro portafoglio di investimenti.
• Attraverso un'analisi approfondita delle vostre esigenze e del vostro profilo di rischio, siamo in grado di costruire un portafoglio ottimizzato che vi permetta di raggiungere i vostri obiettivi finanziari.
• Nel corso della presentazione, vi illustreremo i nostri principi di asset allocation e le strategie che abbiamo sviluppato per massimizzare i rendimenti nel lungo periodo, mantenendo un profilo di rischio allineato alle vostre preferenze.
• Siamo qui per ascoltare le vostre esigenze e per costruire insieme a voi la soluzione di investimento più adatta alle vostre necessità.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100"/>
            <a:ext cx="7744154" cy="1691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Virginia Investment Partners - Optimal Portfolio Allocation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proposta strategica per un cliente esigente.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9244"/>
            <a:ext cx="12283916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Conclusioni: Asset Allocation Strategica per il Successo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87241" y="1631394"/>
            <a:ext cx="6415445" cy="2030849"/>
          </a:xfrm>
          <a:prstGeom prst="roundRect">
            <a:avLst>
              <a:gd name="adj" fmla="val 265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1019770" y="1863923"/>
            <a:ext cx="415325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 della Diversificazione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19770" y="2350294"/>
            <a:ext cx="5950387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diversificazione è la chiave per mitigare il rischio non sistematico e migliorare il profilo rischio-rendimento del portafoglio.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7595" y="1631394"/>
            <a:ext cx="6415564" cy="2030849"/>
          </a:xfrm>
          <a:prstGeom prst="roundRect">
            <a:avLst>
              <a:gd name="adj" fmla="val 265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7660124" y="1863923"/>
            <a:ext cx="374392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Portafoglio IBM Inefficiente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0124" y="2350294"/>
            <a:ext cx="595050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portafoglio 100% IBM è inefficiente, esponendo il cliente a un rischio eccessivo per il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potenziale.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7241" y="3887153"/>
            <a:ext cx="6415445" cy="2750463"/>
          </a:xfrm>
          <a:prstGeom prst="roundRect">
            <a:avLst>
              <a:gd name="adj" fmla="val 1962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1019770" y="4119682"/>
            <a:ext cx="327886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Correlazioni e Trade-off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19770" y="4606052"/>
            <a:ext cx="595038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Comprendere le correlazioni tra gli asset e il trade-off rischio-rendimento è fondamentale per l'ottimizzazione.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7595" y="3887153"/>
            <a:ext cx="6415564" cy="2750463"/>
          </a:xfrm>
          <a:prstGeom prst="roundRect">
            <a:avLst>
              <a:gd name="adj" fmla="val 1962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7660124" y="4119682"/>
            <a:ext cx="342650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Raccomandazione Finale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0124" y="4606052"/>
            <a:ext cx="5950506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Raccomandiamo una transizione strategica verso un portafoglio ottimizzato sulla frontiera efficiente, allineato con la tolleranza al rischio del cliente. Questo approccio è più professionale, basato sui dati e orientato alla creazione di valore a lungo termine.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7241" y="6890623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pianificazione attenta e un'asset allocation strategica sono essenziali per il successo a lungo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degli investimenti.</a:t>
            </a:r>
            <a:endParaRPr lang="en-US" sz="175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7B8AA93-5626-4CF9-8488-BD71381C6682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111"/>
            <a:ext cx="112403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Introduzione al Caso VIP: Diversificare per il Futuro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05714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2"/>
          <p:cNvSpPr/>
          <p:nvPr/>
        </p:nvSpPr>
        <p:spPr>
          <a:xfrm>
            <a:off x="1028224" y="2140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32719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47405"/>
            <a:ext cx="2963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Nuovo Analista in VIP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5378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vostro primo incarico è un'opportunità critica per Virginia Investment Partners.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05714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5451396" y="2140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32719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047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Cliente IBM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5378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dirigente IBM, attualmente investito al 100% nel titolo IBM, necessita di una strategia.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05714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10"/>
          <p:cNvSpPr/>
          <p:nvPr/>
        </p:nvSpPr>
        <p:spPr>
          <a:xfrm>
            <a:off x="9874568" y="2140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32719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047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Obiettivo Principale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5378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Proporre un piano di investimento diversificato per ottimizzare il profilo rischio-rendimento.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1161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nostro approccio si baserà sull'ottimizzazione media-varianza di Markowitz, utilizzando dati storici decennali (1997-2006) per le seguenti asset class: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0970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S&amp;P 500 (azionario USA)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539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MSCI World ex-US (azionario internazionale)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981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Lehman Brothers Aggregate Bond Index (obbligazionario USA)</a:t>
            </a:r>
            <a:endParaRPr lang="en-US" sz="175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38D78F9-8BD2-DF0E-489B-12BC1E5095F4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585" y="384691"/>
            <a:ext cx="669143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1: Statistiche del Titolo IBM vs. Asset Class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89585" y="1070015"/>
            <a:ext cx="6654998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Un'analisi esplorativa del titolo IBM e delle tre asset class è fondamentale per comprendere il rischio intrinseco e il potenziale di </a:t>
            </a:r>
            <a:r>
              <a:rPr lang="en-US" sz="1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prima di proporre qualsiasi diversificazione.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81965" y="1761201"/>
            <a:ext cx="174867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Statistiche Asset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489585" y="2165002"/>
            <a:ext cx="6654998" cy="1459230"/>
          </a:xfrm>
          <a:prstGeom prst="roundRect">
            <a:avLst>
              <a:gd name="adj" fmla="val 40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4"/>
          <p:cNvSpPr/>
          <p:nvPr/>
        </p:nvSpPr>
        <p:spPr>
          <a:xfrm>
            <a:off x="497205" y="2172622"/>
            <a:ext cx="6639758" cy="6305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637223" y="2264062"/>
            <a:ext cx="104453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Metriche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1968937" y="2264062"/>
            <a:ext cx="104072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296841" y="2264062"/>
            <a:ext cx="107263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S&amp;P 500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656653" y="2264062"/>
            <a:ext cx="961668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MSCI World ex-US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905500" y="2264062"/>
            <a:ext cx="1091684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Lehman Agg Bond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97205" y="2803177"/>
            <a:ext cx="6639758" cy="4067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637223" y="2894617"/>
            <a:ext cx="104453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ann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1968937" y="2894617"/>
            <a:ext cx="104072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16.40%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296841" y="2894617"/>
            <a:ext cx="107263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9.71%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656653" y="2894617"/>
            <a:ext cx="961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9.21%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905500" y="2894617"/>
            <a:ext cx="109168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6.31%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497205" y="3209895"/>
            <a:ext cx="6639758" cy="4067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7"/>
          <p:cNvSpPr/>
          <p:nvPr/>
        </p:nvSpPr>
        <p:spPr>
          <a:xfrm>
            <a:off x="637223" y="3301335"/>
            <a:ext cx="104453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 ann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1968937" y="3301335"/>
            <a:ext cx="104072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32.49%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3296841" y="3301335"/>
            <a:ext cx="107263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15.34%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4656653" y="3301335"/>
            <a:ext cx="96166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15.11%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905500" y="3301335"/>
            <a:ext cx="1091684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3.56%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489585" y="3958559"/>
            <a:ext cx="219027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Matrice delle Correlazioni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497205" y="4357657"/>
            <a:ext cx="6654998" cy="1642110"/>
          </a:xfrm>
          <a:prstGeom prst="roundRect">
            <a:avLst>
              <a:gd name="adj" fmla="val 35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6" name="Shape 24"/>
          <p:cNvSpPr/>
          <p:nvPr/>
        </p:nvSpPr>
        <p:spPr>
          <a:xfrm>
            <a:off x="504825" y="4365277"/>
            <a:ext cx="6639758" cy="4067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Text 25"/>
          <p:cNvSpPr/>
          <p:nvPr/>
        </p:nvSpPr>
        <p:spPr>
          <a:xfrm>
            <a:off x="644962" y="4456717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2308622" y="4456717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S&amp;P 500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3968472" y="4456717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MSCI World ex-US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5628323" y="4456717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Lehman Agg Bond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504825" y="4771995"/>
            <a:ext cx="6639758" cy="4067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2" name="Text 30"/>
          <p:cNvSpPr/>
          <p:nvPr/>
        </p:nvSpPr>
        <p:spPr>
          <a:xfrm>
            <a:off x="644962" y="4863435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S&amp;P 500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2308622" y="4863435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1.00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3968472" y="4863435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5628323" y="4863435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- 0.10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504825" y="5178712"/>
            <a:ext cx="6639758" cy="4067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7" name="Text 35"/>
          <p:cNvSpPr/>
          <p:nvPr/>
        </p:nvSpPr>
        <p:spPr>
          <a:xfrm>
            <a:off x="644962" y="5270152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MSCI World ex-US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2308622" y="5270152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3968472" y="5270152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1.00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5628323" y="5270152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- 0.14</a:t>
            </a:r>
            <a:endParaRPr lang="en-US" sz="1100" dirty="0"/>
          </a:p>
        </p:txBody>
      </p:sp>
      <p:sp>
        <p:nvSpPr>
          <p:cNvPr id="41" name="Shape 39"/>
          <p:cNvSpPr/>
          <p:nvPr/>
        </p:nvSpPr>
        <p:spPr>
          <a:xfrm>
            <a:off x="504825" y="5585430"/>
            <a:ext cx="6639758" cy="4067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2" name="Text 40"/>
          <p:cNvSpPr/>
          <p:nvPr/>
        </p:nvSpPr>
        <p:spPr>
          <a:xfrm>
            <a:off x="644962" y="5676870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Lehman Agg Bond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2308622" y="5676870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- 0.10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3968472" y="5676870"/>
            <a:ext cx="137267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- 0.14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5628323" y="5676870"/>
            <a:ext cx="137648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1.00</a:t>
            </a:r>
            <a:endParaRPr lang="en-US" sz="1100" dirty="0"/>
          </a:p>
        </p:txBody>
      </p:sp>
      <p:pic>
        <p:nvPicPr>
          <p:cNvPr id="4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37" y="1101447"/>
            <a:ext cx="6654998" cy="6172656"/>
          </a:xfrm>
          <a:prstGeom prst="rect">
            <a:avLst/>
          </a:prstGeom>
        </p:spPr>
      </p:pic>
      <p:sp>
        <p:nvSpPr>
          <p:cNvPr id="47" name="Shape 44"/>
          <p:cNvSpPr/>
          <p:nvPr/>
        </p:nvSpPr>
        <p:spPr>
          <a:xfrm>
            <a:off x="489585" y="7365542"/>
            <a:ext cx="13658850" cy="594241"/>
          </a:xfrm>
          <a:prstGeom prst="roundRect">
            <a:avLst>
              <a:gd name="adj" fmla="val 0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9" name="Text 45"/>
          <p:cNvSpPr/>
          <p:nvPr/>
        </p:nvSpPr>
        <p:spPr>
          <a:xfrm>
            <a:off x="804148" y="7550743"/>
            <a:ext cx="1305710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dati utilizzati derivano dal dataset storico dei rendimenti 1997–2006 del caso Virginia Investment Partners della Darden School of Business.</a:t>
            </a:r>
            <a:endParaRPr lang="en-US" sz="110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1F83740-F7FA-A255-B422-9B2D02F3A625}"/>
              </a:ext>
            </a:extLst>
          </p:cNvPr>
          <p:cNvSpPr/>
          <p:nvPr/>
        </p:nvSpPr>
        <p:spPr>
          <a:xfrm>
            <a:off x="12798000" y="7959783"/>
            <a:ext cx="1711842" cy="2728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2F2F3E9A-D08D-0911-BBDA-03EC577D8231}"/>
              </a:ext>
            </a:extLst>
          </p:cNvPr>
          <p:cNvSpPr/>
          <p:nvPr/>
        </p:nvSpPr>
        <p:spPr>
          <a:xfrm>
            <a:off x="14148435" y="7527300"/>
            <a:ext cx="361407" cy="5942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7240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2: Portafoglio Equally-Weighted - Diversificazione Iniziale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64819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1028224" y="2599253"/>
            <a:ext cx="4419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Rendimento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Mensile Portafoglio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089672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Calcolo del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annuo per un portafoglio con 1/3 S&amp;P 500, 1/3 MSCI World ex-US e 1/3 Lehman Brothers Aggregate Bond Index.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64819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7662982" y="259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Metriche Chiave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08967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 e deviazione standard del portafoglio (annualizzate) per una valutazione preliminare.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52975"/>
            <a:ext cx="79413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Confronto IBM vs. Portafoglio Equally-Weighted</a:t>
            </a:r>
            <a:endParaRPr lang="en-US" sz="2650" dirty="0"/>
          </a:p>
        </p:txBody>
      </p:sp>
      <p:sp>
        <p:nvSpPr>
          <p:cNvPr id="10" name="Shape 8"/>
          <p:cNvSpPr/>
          <p:nvPr/>
        </p:nvSpPr>
        <p:spPr>
          <a:xfrm>
            <a:off x="793790" y="5518428"/>
            <a:ext cx="130428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Shape 9"/>
          <p:cNvSpPr/>
          <p:nvPr/>
        </p:nvSpPr>
        <p:spPr>
          <a:xfrm>
            <a:off x="801410" y="552604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1028462" y="5669756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 annualizzata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1262" y="5669756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16.40%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30251" y="5669756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8.40%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617636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028462" y="6320076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Dev.std annualizzata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1262" y="6320076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32.49%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630251" y="6320076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9.55%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70894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Questo confronto evidenzia i benefici della diversificazione, anche con una semplice allocazione equally-weighted.</a:t>
            </a:r>
            <a:endParaRPr lang="en-US" sz="175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463CD84-4AD0-FD64-43B0-FAD216BC23C2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681" y="387072"/>
            <a:ext cx="73677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Rischio-Rendimento: IBM vs. Portafoglio Diversificato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0" y="215146"/>
            <a:ext cx="13645039" cy="59913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73214" y="3258213"/>
            <a:ext cx="1600326" cy="371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IBM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01929" y="3181851"/>
            <a:ext cx="1600326" cy="55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Portafoglio Equally-Weighted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693982" y="5020555"/>
            <a:ext cx="2290819" cy="30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comparabile o migliore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2335" y="5020555"/>
            <a:ext cx="366397" cy="3663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93982" y="1502259"/>
            <a:ext cx="1075217" cy="30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Rischio ridotto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0808" y="1440281"/>
            <a:ext cx="370943" cy="3709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5596" y="5014354"/>
            <a:ext cx="2896456" cy="366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potenzialmente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elevato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584" y="5046386"/>
            <a:ext cx="366397" cy="3663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861201" y="1502259"/>
            <a:ext cx="1166349" cy="31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Maggiore rischio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4327" y="1442555"/>
            <a:ext cx="366397" cy="3663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681" y="6206490"/>
            <a:ext cx="354937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 e Contro della Diversificazione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492681" y="6665498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Argomenti a favore: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92681" y="7026138"/>
            <a:ext cx="665083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Riduzione del rischio complessivo del portafoglio.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492681" y="7300458"/>
            <a:ext cx="665083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Miglioramento del profilo rischio-rendimento.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492681" y="7574778"/>
            <a:ext cx="665083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Minore concentrazione su un singolo asset, limitando l'esposizione a eventi specifici.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7494508" y="6665498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Argomenti contro: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7494508" y="7026138"/>
            <a:ext cx="665083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Potenziale rischio di plusvalenze tassabili al riequilibrio.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7494508" y="7300458"/>
            <a:ext cx="665083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 psicologico del cliente verso il titolo IBM.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7494508" y="7574778"/>
            <a:ext cx="6650831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Rendimenti </a:t>
            </a:r>
            <a:r>
              <a:rPr lang="en-US" sz="1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potenzialmente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inferiori rispetto a un portafoglio non diversificato in scenari specifici.</a:t>
            </a:r>
            <a:endParaRPr lang="en-US" sz="110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FEAF46E-5CDD-7186-522A-F649CC536465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21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3: Ottimizzazione Mean-Variance (Target Sigma 10%)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55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L'ottimizzazione di Markowitz mira a massimizzare il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atteso per un dato livello di rischio (volatilità).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1401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793790" y="348353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Shape 4"/>
          <p:cNvSpPr/>
          <p:nvPr/>
        </p:nvSpPr>
        <p:spPr>
          <a:xfrm>
            <a:off x="2551688" y="31738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2755761" y="33439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080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Obiettivo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57140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Massimizzare il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atteso con una volatilità annualizzata target del 10%.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51401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Shape 9"/>
          <p:cNvSpPr/>
          <p:nvPr/>
        </p:nvSpPr>
        <p:spPr>
          <a:xfrm>
            <a:off x="5216962" y="348353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Shape 10"/>
          <p:cNvSpPr/>
          <p:nvPr/>
        </p:nvSpPr>
        <p:spPr>
          <a:xfrm>
            <a:off x="6974860" y="31738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7178933" y="33439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080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Vincoli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57140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Somma dei pesi = 100%, nessun short selling, volatilità risultante ≤ 10%.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51401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5"/>
          <p:cNvSpPr/>
          <p:nvPr/>
        </p:nvSpPr>
        <p:spPr>
          <a:xfrm>
            <a:off x="9640133" y="348353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6"/>
          <p:cNvSpPr/>
          <p:nvPr/>
        </p:nvSpPr>
        <p:spPr>
          <a:xfrm>
            <a:off x="11398032" y="31738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7"/>
          <p:cNvSpPr/>
          <p:nvPr/>
        </p:nvSpPr>
        <p:spPr>
          <a:xfrm>
            <a:off x="11602105" y="33439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080986"/>
            <a:ext cx="3278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Risultati Ottimizzazione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57140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Pesi ottimali (S&amp;P: 55.1%, MSCI: 12.8%, Obbligazioni: 32.1%),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Atteso Annuo: 8.55%,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Volatilità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Risultante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10%.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5354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Questo approccio ci permette di identificare la combinazione di asset che offre il massimo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il livello di rischio accettato dal cliente.</a:t>
            </a:r>
            <a:endParaRPr lang="en-US" sz="175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93154E5-60A5-094E-CB50-1F384FCBA615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931"/>
            <a:ext cx="119934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4: Ottimizzazione con Target di Volatilità Diversi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45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Esploriamo come l'allocazione ottimale del portafoglio cambia al variare del target di volatilità, offrendo al cliente una gamma di opzioni rischio-rendimento.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5491"/>
            <a:ext cx="130428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98311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1028700" y="3126819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Volatilità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202900" y="3126819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S&amp;P 500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73291" y="3126819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MSCI World ex-US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4872" y="3126819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Obbligazioni USA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716453" y="3126819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Atteso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88033" y="3126819"/>
            <a:ext cx="1714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Volatilità Risultante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99633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28700" y="4140041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202900" y="4140041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4.1%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3291" y="414004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5.8%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4872" y="414004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90.1%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16453" y="414004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6.62%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888033" y="414004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3.34%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64665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0" name="Text 18"/>
          <p:cNvSpPr/>
          <p:nvPr/>
        </p:nvSpPr>
        <p:spPr>
          <a:xfrm>
            <a:off x="1028700" y="4790361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202900" y="4790361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30.1%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3291" y="479036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9.7%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4872" y="479036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60.2%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6453" y="479036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7.62%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1888033" y="479036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6%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29697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Text 25"/>
          <p:cNvSpPr/>
          <p:nvPr/>
        </p:nvSpPr>
        <p:spPr>
          <a:xfrm>
            <a:off x="1028700" y="5440680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202900" y="5440680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55.1%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5373291" y="544068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12.8%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544872" y="544068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32.1%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6453" y="544068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8.55%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1888033" y="5440680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801410" y="59472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4" name="Text 32"/>
          <p:cNvSpPr/>
          <p:nvPr/>
        </p:nvSpPr>
        <p:spPr>
          <a:xfrm>
            <a:off x="1028700" y="6090999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14%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3202900" y="6090999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78.5%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5373291" y="609099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15.7%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4872" y="609099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5.8%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716453" y="609099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9.44%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888033" y="6090999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14%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801410" y="659761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1" name="Text 39"/>
          <p:cNvSpPr/>
          <p:nvPr/>
        </p:nvSpPr>
        <p:spPr>
          <a:xfrm>
            <a:off x="1028700" y="6741319"/>
            <a:ext cx="1712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3202900" y="6741319"/>
            <a:ext cx="1709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5373291" y="674131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7544872" y="674131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9716453" y="674131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9.71%</a:t>
            </a:r>
            <a:endParaRPr lang="en-US" sz="1750" dirty="0"/>
          </a:p>
        </p:txBody>
      </p:sp>
      <p:sp>
        <p:nvSpPr>
          <p:cNvPr id="46" name="Text 44"/>
          <p:cNvSpPr/>
          <p:nvPr/>
        </p:nvSpPr>
        <p:spPr>
          <a:xfrm>
            <a:off x="11888033" y="6741319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15.34%</a:t>
            </a:r>
            <a:endParaRPr lang="en-US" sz="175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898C86FB-500C-AF92-508D-04C69F494183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461504"/>
            <a:ext cx="9567029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Interpretazione dei Risultati di Ottimizzazione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" y="4323874"/>
            <a:ext cx="4373642" cy="8624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0359" y="5401985"/>
            <a:ext cx="330898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Bassa Volatilità (σ basso)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70359" y="5868233"/>
            <a:ext cx="3942398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target di volatilità molto bassi, il portafoglio tende ad essere quasi interamente obbligazionario, data la minore rischiosità di questi strumenti.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379" y="4323874"/>
            <a:ext cx="4373642" cy="8624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4001" y="5401985"/>
            <a:ext cx="274927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Alta Volatilità (σ alto)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4001" y="5868233"/>
            <a:ext cx="3942398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l'aumento della volatilità target, cresce la quota di asset più rischiosi come l'S&amp;P 500, per inseguire rendimenti più elevati.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021" y="4323874"/>
            <a:ext cx="4373642" cy="8624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643" y="540198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Estremi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643" y="5868233"/>
            <a:ext cx="3942398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È importante notare che alcuni target di volatilità estremi potrebbero non essere fattibili con le asset class e i vincoli disponibili.</a:t>
            </a:r>
            <a:endParaRPr lang="en-US" sz="16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FC880C9-09F6-CFE4-0A62-CFE7983EC9F3}"/>
              </a:ext>
            </a:extLst>
          </p:cNvPr>
          <p:cNvSpPr/>
          <p:nvPr/>
        </p:nvSpPr>
        <p:spPr>
          <a:xfrm>
            <a:off x="12790967" y="7783033"/>
            <a:ext cx="1711842" cy="362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07" y="2005489"/>
            <a:ext cx="6747986" cy="42185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05489"/>
            <a:ext cx="57276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5: Frontiera Efficiente e Vantaggio della Diversificazione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4046577"/>
            <a:ext cx="57276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Questo grafico evidenzia visivamente il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vantaggio inequivocabile della diversificazione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 frontiera efficiente mostra come sia possibile ottenere un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superiore per lo stesso livello di rischio, o ridurre il rischio per lo stesso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rendimento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rispetto a un portafoglio non ottimizzato.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1088</Words>
  <Application>Microsoft Office PowerPoint</Application>
  <PresentationFormat>Personalizzato</PresentationFormat>
  <Paragraphs>157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Inter Bold</vt:lpstr>
      <vt:lpstr>Arial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Vincenzo Pisanelli</cp:lastModifiedBy>
  <cp:revision>5</cp:revision>
  <dcterms:created xsi:type="dcterms:W3CDTF">2025-11-17T12:03:20Z</dcterms:created>
  <dcterms:modified xsi:type="dcterms:W3CDTF">2025-11-18T16:45:05Z</dcterms:modified>
</cp:coreProperties>
</file>